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82" r:id="rId4"/>
    <p:sldId id="261" r:id="rId5"/>
    <p:sldId id="266" r:id="rId6"/>
    <p:sldId id="263" r:id="rId7"/>
    <p:sldId id="269" r:id="rId8"/>
    <p:sldId id="259" r:id="rId9"/>
    <p:sldId id="264" r:id="rId10"/>
    <p:sldId id="265" r:id="rId11"/>
    <p:sldId id="262" r:id="rId12"/>
    <p:sldId id="271" r:id="rId13"/>
    <p:sldId id="270" r:id="rId14"/>
    <p:sldId id="267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09"/>
    <p:restoredTop sz="69551"/>
  </p:normalViewPr>
  <p:slideViewPr>
    <p:cSldViewPr snapToGrid="0">
      <p:cViewPr varScale="1">
        <p:scale>
          <a:sx n="107" d="100"/>
          <a:sy n="107" d="100"/>
        </p:scale>
        <p:origin x="243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jpeg>
</file>

<file path=ppt/media/image17.png>
</file>

<file path=ppt/media/image18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AEC435-280E-3340-9D58-D9433596BFD9}" type="datetimeFigureOut">
              <a:rPr lang="en-US" smtClean="0"/>
              <a:t>6/6/24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F5613E-0390-8644-B031-348F30A5B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18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Enzyme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Isoprenoids" TargetMode="External"/><Relationship Id="rId5" Type="http://schemas.openxmlformats.org/officeDocument/2006/relationships/hyperlink" Target="https://en.wikipedia.org/wiki/Cholesterol" TargetMode="External"/><Relationship Id="rId4" Type="http://schemas.openxmlformats.org/officeDocument/2006/relationships/hyperlink" Target="https://en.wikipedia.org/wiki/Mevalonate_pathway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BSc, PhD Pharmacology. </a:t>
            </a:r>
          </a:p>
          <a:p>
            <a:r>
              <a:rPr lang="en-US" dirty="0"/>
              <a:t>We work on figuring how drugs interact in organisms, like guinea pigs and humans.</a:t>
            </a:r>
          </a:p>
          <a:p>
            <a:r>
              <a:rPr lang="en-US" dirty="0"/>
              <a:t>Modelling the docking of ligands and their receptor is normally the realm of cheminformatics and bioinformatics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F5613E-0390-8644-B031-348F30A5BE4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999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Proteins are made up of a string of amino acids that fold, spontaneously,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F5613E-0390-8644-B031-348F30A5BE4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222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(a) Distribution of human drug targets by gene family. (b) distribution by the fraction of drugs targeting those families; the historical dominance of four families is clear. (c) Clinical success of privileged protein family classes.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F5613E-0390-8644-B031-348F30A5BE4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281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Proton Pump Inhibitors </a:t>
            </a:r>
            <a:r>
              <a:rPr lang="en-GB" b="0" i="0" dirty="0">
                <a:solidFill>
                  <a:srgbClr val="040C28"/>
                </a:solidFill>
                <a:effectLst/>
                <a:latin typeface="Google Sans"/>
              </a:rPr>
              <a:t>irreversibly binding to and inhibiting the hydrogen-potassium ATPase pump that resides on the luminal surface of the parietal cell membrane.</a:t>
            </a:r>
            <a:endParaRPr lang="en-US" dirty="0"/>
          </a:p>
          <a:p>
            <a:endParaRPr lang="en-US" dirty="0"/>
          </a:p>
          <a:p>
            <a:r>
              <a:rPr lang="en-US" dirty="0"/>
              <a:t>HMG-CoA reductase</a:t>
            </a:r>
            <a:r>
              <a:rPr lang="en-GB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 is a rate-controlling </a:t>
            </a:r>
            <a:r>
              <a:rPr lang="en-GB" b="0" i="0" u="none" strike="noStrike" dirty="0">
                <a:effectLst/>
                <a:highlight>
                  <a:srgbClr val="FFFFFF"/>
                </a:highlight>
                <a:latin typeface="Arial" panose="020B0604020202020204" pitchFamily="34" charset="0"/>
                <a:hlinkClick r:id="rId3" tooltip="Enzyme"/>
              </a:rPr>
              <a:t>enzyme</a:t>
            </a:r>
            <a:r>
              <a:rPr lang="en-GB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 of the </a:t>
            </a:r>
            <a:r>
              <a:rPr lang="en-GB" b="0" i="0" u="none" strike="noStrike" dirty="0">
                <a:effectLst/>
                <a:highlight>
                  <a:srgbClr val="FFFFFF"/>
                </a:highlight>
                <a:latin typeface="Arial" panose="020B0604020202020204" pitchFamily="34" charset="0"/>
                <a:hlinkClick r:id="rId4" tooltip="Mevalonate pathway"/>
              </a:rPr>
              <a:t>mevalonate pathway</a:t>
            </a:r>
            <a:r>
              <a:rPr lang="en-GB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the metabolic pathway that produces </a:t>
            </a:r>
            <a:r>
              <a:rPr lang="en-GB" b="0" i="0" u="none" strike="noStrike" dirty="0">
                <a:effectLst/>
                <a:highlight>
                  <a:srgbClr val="FFFFFF"/>
                </a:highlight>
                <a:latin typeface="Arial" panose="020B0604020202020204" pitchFamily="34" charset="0"/>
                <a:hlinkClick r:id="rId5" tooltip="Cholesterol"/>
              </a:rPr>
              <a:t>cholesterol</a:t>
            </a:r>
            <a:r>
              <a:rPr lang="en-GB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and other </a:t>
            </a:r>
            <a:r>
              <a:rPr lang="en-GB" b="0" i="0" u="none" strike="noStrike" dirty="0">
                <a:effectLst/>
                <a:highlight>
                  <a:srgbClr val="FFFFFF"/>
                </a:highlight>
                <a:latin typeface="Arial" panose="020B0604020202020204" pitchFamily="34" charset="0"/>
                <a:hlinkClick r:id="rId6" tooltip="Isoprenoids"/>
              </a:rPr>
              <a:t>isoprenoids</a:t>
            </a:r>
            <a:r>
              <a:rPr lang="en-GB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. </a:t>
            </a:r>
          </a:p>
          <a:p>
            <a:endParaRPr lang="en-GB" b="0" i="0" dirty="0">
              <a:solidFill>
                <a:srgbClr val="202122"/>
              </a:solidFill>
              <a:effectLst/>
              <a:highlight>
                <a:srgbClr val="FFFFFF"/>
              </a:highlight>
              <a:latin typeface="Arial" panose="020B0604020202020204" pitchFamily="34" charset="0"/>
            </a:endParaRPr>
          </a:p>
          <a:p>
            <a:r>
              <a:rPr lang="en-US" dirty="0"/>
              <a:t>COX-dependent inhibition </a:t>
            </a:r>
            <a:r>
              <a:rPr lang="en-GB" b="0" i="0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system-ui"/>
              </a:rPr>
              <a:t>cyclooxygenases involved in the formation of prostaglandins. Prostaglandins are potent </a:t>
            </a:r>
            <a:r>
              <a:rPr lang="en-GB" b="0" i="0" dirty="0" err="1">
                <a:solidFill>
                  <a:srgbClr val="212121"/>
                </a:solidFill>
                <a:effectLst/>
                <a:highlight>
                  <a:srgbClr val="FFFFFF"/>
                </a:highlight>
                <a:latin typeface="system-ui"/>
              </a:rPr>
              <a:t>hyperalgesic</a:t>
            </a:r>
            <a:r>
              <a:rPr lang="en-GB" b="0" i="0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system-ui"/>
              </a:rPr>
              <a:t> mediators.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F5613E-0390-8644-B031-348F30A5BE4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8900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Different proteins specialize at different tasks</a:t>
            </a:r>
          </a:p>
          <a:p>
            <a:pPr algn="l"/>
            <a:r>
              <a:rPr lang="en-US" dirty="0"/>
              <a:t>Emphasis the importance of the shape and conformation!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F5613E-0390-8644-B031-348F30A5BE4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1998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Emphasis the importance of the shape and conformation!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F5613E-0390-8644-B031-348F30A5BE4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2771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2B2E34"/>
                </a:solidFill>
                <a:effectLst/>
                <a:highlight>
                  <a:srgbClr val="F0F5F8"/>
                </a:highlight>
                <a:latin typeface="Roboto Slab" panose="020F0502020204030204" pitchFamily="34" charset="0"/>
              </a:rPr>
              <a:t> Nobel Prize in 1972, added chemicals to disrupt the 3D structure of protein, removed the chemicals 3D structure retained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F5613E-0390-8644-B031-348F30A5BE4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706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GB" b="0" i="0" dirty="0" err="1">
                <a:solidFill>
                  <a:srgbClr val="FFFFFF"/>
                </a:solidFill>
                <a:effectLst/>
                <a:highlight>
                  <a:srgbClr val="003DA6"/>
                </a:highlight>
                <a:latin typeface="roboto" panose="02000000000000000000" pitchFamily="2" charset="0"/>
              </a:rPr>
              <a:t>Demis</a:t>
            </a:r>
            <a:r>
              <a:rPr lang="en-GB" b="0" i="0" dirty="0">
                <a:solidFill>
                  <a:srgbClr val="FFFFFF"/>
                </a:solidFill>
                <a:effectLst/>
                <a:highlight>
                  <a:srgbClr val="003DA6"/>
                </a:highlight>
                <a:latin typeface="roboto" panose="02000000000000000000" pitchFamily="2" charset="0"/>
              </a:rPr>
              <a:t> Hassabis and</a:t>
            </a:r>
            <a:r>
              <a:rPr lang="en-GB" b="0" i="0" dirty="0">
                <a:solidFill>
                  <a:srgbClr val="F7FFFF"/>
                </a:solidFill>
                <a:effectLst/>
                <a:highlight>
                  <a:srgbClr val="003DA6"/>
                </a:highlight>
                <a:latin typeface="roboto" panose="02000000000000000000" pitchFamily="2" charset="0"/>
              </a:rPr>
              <a:t> </a:t>
            </a:r>
            <a:r>
              <a:rPr lang="en-GB" b="0" i="0" dirty="0">
                <a:solidFill>
                  <a:srgbClr val="FFFFFF"/>
                </a:solidFill>
                <a:effectLst/>
                <a:highlight>
                  <a:srgbClr val="003DA6"/>
                </a:highlight>
                <a:latin typeface="roboto" panose="02000000000000000000" pitchFamily="2" charset="0"/>
              </a:rPr>
              <a:t>John Jumper, 2023 Albert Lasker Basic Medical Research Award — ~50% of the winners’ go on to a Nobel prize. Recent CASP entries are built off of </a:t>
            </a:r>
            <a:r>
              <a:rPr lang="en-GB" b="0" i="0" dirty="0" err="1">
                <a:solidFill>
                  <a:srgbClr val="FFFFFF"/>
                </a:solidFill>
                <a:effectLst/>
                <a:highlight>
                  <a:srgbClr val="003DA6"/>
                </a:highlight>
                <a:latin typeface="roboto" panose="02000000000000000000" pitchFamily="2" charset="0"/>
              </a:rPr>
              <a:t>AlphaFold</a:t>
            </a:r>
            <a:r>
              <a:rPr lang="en-GB" b="0" i="0" dirty="0">
                <a:solidFill>
                  <a:srgbClr val="FFFFFF"/>
                </a:solidFill>
                <a:effectLst/>
                <a:highlight>
                  <a:srgbClr val="003DA6"/>
                </a:highlight>
                <a:latin typeface="roboto" panose="02000000000000000000" pitchFamily="2" charset="0"/>
              </a:rPr>
              <a:t> 2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F5613E-0390-8644-B031-348F30A5BE4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0483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F5613E-0390-8644-B031-348F30A5BE4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04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687D2-D118-B952-B26F-6B17359952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26B2CB-D18D-9F25-6F3E-E0B3911239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A410CE-D68D-E4C4-9D88-7B0A5AD5F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A971B-6E1A-0842-A8FB-5D1B08525232}" type="datetimeFigureOut">
              <a:rPr lang="en-US" smtClean="0"/>
              <a:t>6/6/24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6913C-2F79-8516-7DB9-1E7F3F7EF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5E7CF-77A0-0304-25A4-7A80984C6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8E418-D290-FA4A-B3C2-2068F246A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246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7C6C1-69F0-4334-E6CC-9545E769C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83F7F8-4854-3ACB-E63F-B4A1074B8B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5B833-2761-7D76-A82A-515A91843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A971B-6E1A-0842-A8FB-5D1B08525232}" type="datetimeFigureOut">
              <a:rPr lang="en-US" smtClean="0"/>
              <a:t>6/6/24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686D3-7E75-1482-9DFA-27AFE68DE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22C2FB-4D43-9C03-66B7-609D998C3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8E418-D290-FA4A-B3C2-2068F246A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634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BCDF0B-E674-C934-BFE6-713876424C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03913A-39C0-E1C3-F257-C19BDF445A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B225AC-C631-E856-1A0F-9E154534B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A971B-6E1A-0842-A8FB-5D1B08525232}" type="datetimeFigureOut">
              <a:rPr lang="en-US" smtClean="0"/>
              <a:t>6/6/24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0F8A7-9588-B6FE-3D2E-630201523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6A082C-09FF-F4AB-212C-E0F428A03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8E418-D290-FA4A-B3C2-2068F246A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512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74CDF-BAFF-170F-DFD0-68B33E152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8DC85-7D5A-47B8-0657-C1F8E86B7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F13AD-5043-BBA8-5CB2-35374D5BD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A971B-6E1A-0842-A8FB-5D1B08525232}" type="datetimeFigureOut">
              <a:rPr lang="en-US" smtClean="0"/>
              <a:t>6/6/24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C238C-54E8-438D-04C4-A45580BE5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CD645-9C5E-5E8C-F2A1-08A4817A8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8E418-D290-FA4A-B3C2-2068F246A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699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4F88A-24B4-A5B3-1C2C-2F2371ED7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415A8B-7B4D-B111-5D17-41A7071BFA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A50231-F723-87D6-5953-05B51841F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A971B-6E1A-0842-A8FB-5D1B08525232}" type="datetimeFigureOut">
              <a:rPr lang="en-US" smtClean="0"/>
              <a:t>6/6/24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9060E4-BA4B-1B3D-2311-98E8ED64F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456C9-0DCF-C8DC-8628-F00EC6D2D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8E418-D290-FA4A-B3C2-2068F246A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978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DE112-64A2-4F69-90BB-1DC3CE09B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33664-E724-FFB1-4B49-6BDE269A89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173554-AA1B-6500-844F-B31C21714F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F4DEC-EB4A-5C22-FC68-034A2BD37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A971B-6E1A-0842-A8FB-5D1B08525232}" type="datetimeFigureOut">
              <a:rPr lang="en-US" smtClean="0"/>
              <a:t>6/6/24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14E346-A3B4-9B1A-3573-8E7EABA68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493E02-1612-F3FD-759E-AE08B5EB7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8E418-D290-FA4A-B3C2-2068F246A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24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6FBC5-EFAC-02EB-9AB2-DC0E79969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26C822-18AA-5860-0E29-4E1EB1DE2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DF5CF0-12F0-5351-9BD8-C9C7B1E416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CAA1E8-3E1D-4AB3-1FC9-68AF86CFFB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81DB57-5013-0967-B965-A5BCE0D7EC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A2EE79-34FB-696B-D6A4-6899B05D8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A971B-6E1A-0842-A8FB-5D1B08525232}" type="datetimeFigureOut">
              <a:rPr lang="en-US" smtClean="0"/>
              <a:t>6/6/24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E0C6F9-31B5-9B6A-67A5-F5947FAB6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70302-6E8B-03E2-7699-10F5F4C2E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8E418-D290-FA4A-B3C2-2068F246A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12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BDCFB-B96B-F14B-84EA-90DE76F60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C53925-D933-AEC6-3464-661F86D49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A971B-6E1A-0842-A8FB-5D1B08525232}" type="datetimeFigureOut">
              <a:rPr lang="en-US" smtClean="0"/>
              <a:t>6/6/24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78B458-420F-6AEA-2D2A-006F798BA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8EC57B-F72F-90CC-0FBA-5DE124DBB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8E418-D290-FA4A-B3C2-2068F246A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771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9BCF79-A656-9D6F-9343-4C3ED6FC7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A971B-6E1A-0842-A8FB-5D1B08525232}" type="datetimeFigureOut">
              <a:rPr lang="en-US" smtClean="0"/>
              <a:t>6/6/24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3D9193-7375-A238-02AE-7E0CC1321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DC2272-2A6B-81CC-FF5C-5DA24D1BF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8E418-D290-FA4A-B3C2-2068F246A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222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D5404-71A1-97F5-B3CB-032592EF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F56C4-77C9-A382-5975-8648BE16E0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C6CCD6-49B3-E039-21DD-01932721FC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657BDA-D077-0001-CA5A-D1889C4A9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A971B-6E1A-0842-A8FB-5D1B08525232}" type="datetimeFigureOut">
              <a:rPr lang="en-US" smtClean="0"/>
              <a:t>6/6/24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812539-A5E2-5B9B-0F41-769D7E843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D2D1DB-C34F-F70A-6BBC-D4B0746F1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8E418-D290-FA4A-B3C2-2068F246A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486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058AF-C310-1DBB-73F8-96525756D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780E8B-09F6-6514-1385-E76348CE9A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BFE277-0F47-706F-83AD-EEF3FA1884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E5BC08-A133-E79E-E44D-03A244A1A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A971B-6E1A-0842-A8FB-5D1B08525232}" type="datetimeFigureOut">
              <a:rPr lang="en-US" smtClean="0"/>
              <a:t>6/6/24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E30B10-557D-8382-5FEB-855C85CAB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D57201-22DF-6869-E4DA-5F7397A5B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8E418-D290-FA4A-B3C2-2068F246A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52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3BD291-2ED9-1A6E-0205-D83E250EF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4560F-1CEF-6136-AC56-AC2C5E5EF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391C62-0D80-A05D-284E-9036F4BC7A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AA971B-6E1A-0842-A8FB-5D1B08525232}" type="datetimeFigureOut">
              <a:rPr lang="en-US" smtClean="0"/>
              <a:t>6/6/24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86D7F-30C2-4435-2537-2D13917B5C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275AFA-63FE-E2D2-3568-0A4CF30B76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E8E418-D290-FA4A-B3C2-2068F246A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128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nowledgeportalia.org/costs-r-d" TargetMode="External"/><Relationship Id="rId2" Type="http://schemas.openxmlformats.org/officeDocument/2006/relationships/hyperlink" Target="https://www.cbo.gov/publication/57126" TargetMode="Externa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biorxiv.org/" TargetMode="External"/><Relationship Id="rId13" Type="http://schemas.openxmlformats.org/officeDocument/2006/relationships/hyperlink" Target="https://go.drugbank.com/" TargetMode="External"/><Relationship Id="rId3" Type="http://schemas.openxmlformats.org/officeDocument/2006/relationships/image" Target="../media/image18.png"/><Relationship Id="rId7" Type="http://schemas.openxmlformats.org/officeDocument/2006/relationships/hyperlink" Target="https://www.nature.com/scitable" TargetMode="External"/><Relationship Id="rId12" Type="http://schemas.openxmlformats.org/officeDocument/2006/relationships/hyperlink" Target="https://pubchem.ncbi.nlm.nih.gov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google-deepmind/alphafold" TargetMode="External"/><Relationship Id="rId11" Type="http://schemas.openxmlformats.org/officeDocument/2006/relationships/hyperlink" Target="https://alphafoldserver.com/" TargetMode="External"/><Relationship Id="rId5" Type="http://schemas.openxmlformats.org/officeDocument/2006/relationships/hyperlink" Target="https://www.rdkit.org/" TargetMode="External"/><Relationship Id="rId10" Type="http://schemas.openxmlformats.org/officeDocument/2006/relationships/hyperlink" Target="https://www.rcsb.org/" TargetMode="External"/><Relationship Id="rId4" Type="http://schemas.openxmlformats.org/officeDocument/2006/relationships/hyperlink" Target="https://github.com/nglviewer/nglview" TargetMode="External"/><Relationship Id="rId9" Type="http://schemas.openxmlformats.org/officeDocument/2006/relationships/hyperlink" Target="https://string-db.org/" TargetMode="External"/><Relationship Id="rId14" Type="http://schemas.openxmlformats.org/officeDocument/2006/relationships/hyperlink" Target="https://www.science.org/content/blog-post/alphafold-3-debuts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717C2-2483-C6CD-9E7D-A48DCB5A59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9483" y="1122363"/>
            <a:ext cx="9144000" cy="2387600"/>
          </a:xfrm>
        </p:spPr>
        <p:txBody>
          <a:bodyPr>
            <a:normAutofit/>
          </a:bodyPr>
          <a:lstStyle/>
          <a:p>
            <a:r>
              <a:rPr lang="en-US"/>
              <a:t>Protein folding and what it means for drug discovery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3111823-453F-5BDD-F09C-99FE5EA1D07B}"/>
              </a:ext>
            </a:extLst>
          </p:cNvPr>
          <p:cNvSpPr txBox="1">
            <a:spLocks/>
          </p:cNvSpPr>
          <p:nvPr/>
        </p:nvSpPr>
        <p:spPr>
          <a:xfrm>
            <a:off x="1379483" y="2835859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/>
              <a:t>PyData London 2024</a:t>
            </a:r>
          </a:p>
          <a:p>
            <a:endParaRPr lang="en-US" sz="3200"/>
          </a:p>
          <a:p>
            <a:r>
              <a:rPr lang="en-US" sz="3200"/>
              <a:t>Dr. Emlyn Clay. BSc, PhD.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52011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6B703C4-400D-FF08-8A48-5DEDFD3D37CB}"/>
              </a:ext>
            </a:extLst>
          </p:cNvPr>
          <p:cNvSpPr txBox="1"/>
          <p:nvPr/>
        </p:nvSpPr>
        <p:spPr>
          <a:xfrm>
            <a:off x="7262364" y="6377952"/>
            <a:ext cx="481309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www.nature.com</a:t>
            </a:r>
            <a:r>
              <a:rPr lang="en-US" sz="1400" dirty="0"/>
              <a:t>/</a:t>
            </a:r>
            <a:r>
              <a:rPr lang="en-US" sz="1400" dirty="0" err="1"/>
              <a:t>scitable</a:t>
            </a:r>
            <a:r>
              <a:rPr lang="en-US" sz="1400" dirty="0"/>
              <a:t>/</a:t>
            </a:r>
            <a:r>
              <a:rPr lang="en-US" sz="1400" dirty="0" err="1"/>
              <a:t>topicpage</a:t>
            </a:r>
            <a:r>
              <a:rPr lang="en-US" sz="1400" dirty="0"/>
              <a:t>/gpcr-14047471/</a:t>
            </a:r>
          </a:p>
        </p:txBody>
      </p:sp>
      <p:pic>
        <p:nvPicPr>
          <p:cNvPr id="6146" name="Picture 2" descr="A schematic diagram shows examples of the many signaling pathways that can be triggered by the activation of a G-protein-coupled receptor (GPCR). The pathways are shown with arrows within a simplified cell with a nucleus. Plusses and minuses indicate whether specific pathways are activated or inhibited following the activation of the GPCR.">
            <a:extLst>
              <a:ext uri="{FF2B5EF4-FFF2-40B4-BE49-F238E27FC236}">
                <a16:creationId xmlns:a16="http://schemas.microsoft.com/office/drawing/2014/main" id="{D73CE1F1-41A1-C832-DED5-910ED96244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42"/>
          <a:stretch/>
        </p:blipFill>
        <p:spPr bwMode="auto">
          <a:xfrm>
            <a:off x="3520562" y="781418"/>
            <a:ext cx="5150877" cy="5295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FF8A3C4-5DC6-CD11-EE94-0814036C1EC5}"/>
              </a:ext>
            </a:extLst>
          </p:cNvPr>
          <p:cNvCxnSpPr/>
          <p:nvPr/>
        </p:nvCxnSpPr>
        <p:spPr>
          <a:xfrm flipV="1">
            <a:off x="2338086" y="3669175"/>
            <a:ext cx="2291787" cy="659757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1954AC9-6021-A402-DA44-5635C183A52B}"/>
              </a:ext>
            </a:extLst>
          </p:cNvPr>
          <p:cNvSpPr txBox="1"/>
          <p:nvPr/>
        </p:nvSpPr>
        <p:spPr>
          <a:xfrm>
            <a:off x="821803" y="4456253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Nuclear receptors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296F3FB-ED06-0FF2-16FE-3B92BA311A37}"/>
              </a:ext>
            </a:extLst>
          </p:cNvPr>
          <p:cNvCxnSpPr>
            <a:cxnSpLocks/>
          </p:cNvCxnSpPr>
          <p:nvPr/>
        </p:nvCxnSpPr>
        <p:spPr>
          <a:xfrm>
            <a:off x="2928395" y="1342663"/>
            <a:ext cx="1701478" cy="765859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6CB33F7-41B1-BA40-38EB-A573F7CA4667}"/>
              </a:ext>
            </a:extLst>
          </p:cNvPr>
          <p:cNvSpPr txBox="1"/>
          <p:nvPr/>
        </p:nvSpPr>
        <p:spPr>
          <a:xfrm>
            <a:off x="1027164" y="569011"/>
            <a:ext cx="27751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Cell membrane receptors</a:t>
            </a:r>
          </a:p>
          <a:p>
            <a:pPr algn="ctr"/>
            <a:r>
              <a:rPr lang="en-US" dirty="0"/>
              <a:t>GPCRs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4D6370A-8C33-9349-C07B-8CD616B0B476}"/>
              </a:ext>
            </a:extLst>
          </p:cNvPr>
          <p:cNvCxnSpPr>
            <a:cxnSpLocks/>
          </p:cNvCxnSpPr>
          <p:nvPr/>
        </p:nvCxnSpPr>
        <p:spPr>
          <a:xfrm flipH="1" flipV="1">
            <a:off x="5949387" y="3429000"/>
            <a:ext cx="3415134" cy="570053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7CF1254-C794-C788-4D59-72A67D761302}"/>
              </a:ext>
            </a:extLst>
          </p:cNvPr>
          <p:cNvSpPr txBox="1"/>
          <p:nvPr/>
        </p:nvSpPr>
        <p:spPr>
          <a:xfrm>
            <a:off x="9364521" y="3814387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Kinases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F506509-34A8-3596-7600-CC618B861930}"/>
              </a:ext>
            </a:extLst>
          </p:cNvPr>
          <p:cNvCxnSpPr>
            <a:cxnSpLocks/>
          </p:cNvCxnSpPr>
          <p:nvPr/>
        </p:nvCxnSpPr>
        <p:spPr>
          <a:xfrm flipH="1">
            <a:off x="7361499" y="1215342"/>
            <a:ext cx="1309940" cy="641279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83A2577-B0DD-25F5-1BA6-D6FC11065407}"/>
              </a:ext>
            </a:extLst>
          </p:cNvPr>
          <p:cNvSpPr txBox="1"/>
          <p:nvPr/>
        </p:nvSpPr>
        <p:spPr>
          <a:xfrm>
            <a:off x="8671439" y="982139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Ion channels</a:t>
            </a:r>
          </a:p>
        </p:txBody>
      </p:sp>
    </p:spTree>
    <p:extLst>
      <p:ext uri="{BB962C8B-B14F-4D97-AF65-F5344CB8AC3E}">
        <p14:creationId xmlns:p14="http://schemas.microsoft.com/office/powerpoint/2010/main" val="1827324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4" grpId="0"/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Lock and key model of receptor and signal molecule">
            <a:extLst>
              <a:ext uri="{FF2B5EF4-FFF2-40B4-BE49-F238E27FC236}">
                <a16:creationId xmlns:a16="http://schemas.microsoft.com/office/drawing/2014/main" id="{98E57CA6-0B4B-240A-FE0A-73DF2F7085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3323" y="399325"/>
            <a:ext cx="4130735" cy="6059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11FF315-849B-A829-914B-E181B9E9DB63}"/>
              </a:ext>
            </a:extLst>
          </p:cNvPr>
          <p:cNvSpPr txBox="1"/>
          <p:nvPr/>
        </p:nvSpPr>
        <p:spPr>
          <a:xfrm>
            <a:off x="840853" y="2751891"/>
            <a:ext cx="4421771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“Lock and Key”</a:t>
            </a:r>
            <a:r>
              <a:rPr lang="en-US" sz="6400" dirty="0"/>
              <a:t> </a:t>
            </a:r>
          </a:p>
          <a:p>
            <a:pPr algn="ctr"/>
            <a:r>
              <a:rPr lang="en-US" dirty="0"/>
              <a:t>(Fisher, 1894)</a:t>
            </a:r>
          </a:p>
        </p:txBody>
      </p:sp>
    </p:spTree>
    <p:extLst>
      <p:ext uri="{BB962C8B-B14F-4D97-AF65-F5344CB8AC3E}">
        <p14:creationId xmlns:p14="http://schemas.microsoft.com/office/powerpoint/2010/main" val="266877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1FF315-849B-A829-914B-E181B9E9DB63}"/>
              </a:ext>
            </a:extLst>
          </p:cNvPr>
          <p:cNvSpPr txBox="1"/>
          <p:nvPr/>
        </p:nvSpPr>
        <p:spPr>
          <a:xfrm>
            <a:off x="1166496" y="2585085"/>
            <a:ext cx="495436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“</a:t>
            </a:r>
            <a:r>
              <a:rPr lang="en-GB" sz="36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</a:rPr>
              <a:t>Peptides tend to bind in large pockets on protein surfaces</a:t>
            </a:r>
            <a:r>
              <a:rPr lang="en-US" sz="3600" dirty="0"/>
              <a:t>” </a:t>
            </a:r>
          </a:p>
          <a:p>
            <a:endParaRPr lang="en-US" dirty="0"/>
          </a:p>
          <a:p>
            <a:r>
              <a:rPr lang="en-US" dirty="0"/>
              <a:t>-- </a:t>
            </a:r>
            <a:r>
              <a:rPr lang="en-US" sz="1200" dirty="0"/>
              <a:t>London et al, 2012. DOI:10.1007/978-1-61779-588-6_17</a:t>
            </a:r>
          </a:p>
        </p:txBody>
      </p:sp>
      <p:pic>
        <p:nvPicPr>
          <p:cNvPr id="10242" name="Picture 2" descr="Peptides tend to bind in large pockets on protein surfaces. An antagonist peptide (in red cartoon representation ) in complex with the EphB4 receptor (in white surface representation ; PDB: 2BBA). The largest pocket on the protein surface as detected by CASTp (44) is shown in dark gray mesh . Such a pocket can be used to focus the modeling of peptide-protein interactions to the relevant region. ">
            <a:extLst>
              <a:ext uri="{FF2B5EF4-FFF2-40B4-BE49-F238E27FC236}">
                <a16:creationId xmlns:a16="http://schemas.microsoft.com/office/drawing/2014/main" id="{D2351184-1453-AEA1-151E-7D64B4D3DE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3393" y="1537335"/>
            <a:ext cx="4102111" cy="378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E87BE1-6AE1-9E3E-153F-9CBBB510DC2B}"/>
              </a:ext>
            </a:extLst>
          </p:cNvPr>
          <p:cNvSpPr txBox="1"/>
          <p:nvPr/>
        </p:nvSpPr>
        <p:spPr>
          <a:xfrm>
            <a:off x="1141634" y="1537335"/>
            <a:ext cx="49543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/>
              <a:t>Binding sites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176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B88D50D4-C133-90ED-840B-D1A7D528D487}"/>
              </a:ext>
            </a:extLst>
          </p:cNvPr>
          <p:cNvSpPr txBox="1">
            <a:spLocks/>
          </p:cNvSpPr>
          <p:nvPr/>
        </p:nvSpPr>
        <p:spPr>
          <a:xfrm>
            <a:off x="1524000" y="2033156"/>
            <a:ext cx="9144000" cy="279168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Protein folding can help define a structure that we can use to rationalize binding sites, and ligands that bind to them.</a:t>
            </a:r>
          </a:p>
        </p:txBody>
      </p:sp>
    </p:spTree>
    <p:extLst>
      <p:ext uri="{BB962C8B-B14F-4D97-AF65-F5344CB8AC3E}">
        <p14:creationId xmlns:p14="http://schemas.microsoft.com/office/powerpoint/2010/main" val="6470683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Beta-2 adrenergic receptor - Wikipedia">
            <a:extLst>
              <a:ext uri="{FF2B5EF4-FFF2-40B4-BE49-F238E27FC236}">
                <a16:creationId xmlns:a16="http://schemas.microsoft.com/office/drawing/2014/main" id="{2EF6DC3F-4F21-866A-C4BE-D157A3ABB9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8342" y="1280160"/>
            <a:ext cx="7066301" cy="4297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E389B99-F446-CC32-2C98-7F071D3AF6B4}"/>
              </a:ext>
            </a:extLst>
          </p:cNvPr>
          <p:cNvSpPr txBox="1"/>
          <p:nvPr/>
        </p:nvSpPr>
        <p:spPr>
          <a:xfrm>
            <a:off x="447355" y="632059"/>
            <a:ext cx="3994245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8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β</a:t>
            </a:r>
            <a:r>
              <a:rPr lang="en-GB" sz="48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1-adrenergic receptor </a:t>
            </a:r>
            <a:endParaRPr lang="en-GB" sz="32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600" dirty="0">
                <a:solidFill>
                  <a:srgbClr val="111111"/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l-GR" sz="2600" dirty="0">
                <a:solidFill>
                  <a:srgbClr val="111111"/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β</a:t>
            </a:r>
            <a:r>
              <a:rPr lang="en-GB" sz="2600" dirty="0">
                <a:solidFill>
                  <a:srgbClr val="111111"/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l-GR" sz="2600" dirty="0">
                <a:solidFill>
                  <a:srgbClr val="111111"/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GB" sz="2600" dirty="0">
                <a:solidFill>
                  <a:srgbClr val="111111"/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AR, ARDB1)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FA3CB4-7C36-768C-91B8-D0BDC989F2F0}"/>
              </a:ext>
            </a:extLst>
          </p:cNvPr>
          <p:cNvSpPr txBox="1"/>
          <p:nvPr/>
        </p:nvSpPr>
        <p:spPr>
          <a:xfrm>
            <a:off x="447354" y="2841965"/>
            <a:ext cx="399424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Important target:</a:t>
            </a:r>
          </a:p>
          <a:p>
            <a:endParaRPr lang="en-GB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111111"/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Hypertension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111111"/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Arrhythmias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111111"/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Heart failure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111111"/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Chest pain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111111"/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Myocardial infarctions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111111"/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Migraines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111111"/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Anxiety</a:t>
            </a:r>
          </a:p>
        </p:txBody>
      </p:sp>
    </p:spTree>
    <p:extLst>
      <p:ext uri="{BB962C8B-B14F-4D97-AF65-F5344CB8AC3E}">
        <p14:creationId xmlns:p14="http://schemas.microsoft.com/office/powerpoint/2010/main" val="2759584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Jupyter">
            <a:extLst>
              <a:ext uri="{FF2B5EF4-FFF2-40B4-BE49-F238E27FC236}">
                <a16:creationId xmlns:a16="http://schemas.microsoft.com/office/drawing/2014/main" id="{5408FC18-67E8-7666-9C9F-3300D5EF81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2349" y="1508759"/>
            <a:ext cx="9707301" cy="5192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20AC8C02-2C1C-1D56-325C-9E2EF8CE009F}"/>
              </a:ext>
            </a:extLst>
          </p:cNvPr>
          <p:cNvSpPr txBox="1">
            <a:spLocks/>
          </p:cNvSpPr>
          <p:nvPr/>
        </p:nvSpPr>
        <p:spPr>
          <a:xfrm>
            <a:off x="3591068" y="651509"/>
            <a:ext cx="5009861" cy="85725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To the notebook!</a:t>
            </a:r>
          </a:p>
        </p:txBody>
      </p:sp>
    </p:spTree>
    <p:extLst>
      <p:ext uri="{BB962C8B-B14F-4D97-AF65-F5344CB8AC3E}">
        <p14:creationId xmlns:p14="http://schemas.microsoft.com/office/powerpoint/2010/main" val="7503990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20AC8C02-2C1C-1D56-325C-9E2EF8CE009F}"/>
              </a:ext>
            </a:extLst>
          </p:cNvPr>
          <p:cNvSpPr txBox="1">
            <a:spLocks/>
          </p:cNvSpPr>
          <p:nvPr/>
        </p:nvSpPr>
        <p:spPr>
          <a:xfrm>
            <a:off x="1086139" y="3000375"/>
            <a:ext cx="5009861" cy="85725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400" dirty="0"/>
              <a:t>Limitations</a:t>
            </a:r>
          </a:p>
        </p:txBody>
      </p:sp>
    </p:spTree>
    <p:extLst>
      <p:ext uri="{BB962C8B-B14F-4D97-AF65-F5344CB8AC3E}">
        <p14:creationId xmlns:p14="http://schemas.microsoft.com/office/powerpoint/2010/main" val="1729224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20AC8C02-2C1C-1D56-325C-9E2EF8CE009F}"/>
              </a:ext>
            </a:extLst>
          </p:cNvPr>
          <p:cNvSpPr txBox="1">
            <a:spLocks/>
          </p:cNvSpPr>
          <p:nvPr/>
        </p:nvSpPr>
        <p:spPr>
          <a:xfrm>
            <a:off x="834678" y="2571750"/>
            <a:ext cx="5009861" cy="85725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b="0" i="0" dirty="0">
                <a:solidFill>
                  <a:srgbClr val="040C28"/>
                </a:solidFill>
                <a:effectLst/>
                <a:latin typeface="Google Sans"/>
              </a:rPr>
              <a:t>“... at least for a small globular protein in its standard physiological environment, the native structure is determined only by the protein's amino acid sequence</a:t>
            </a:r>
            <a:r>
              <a:rPr lang="en-GB" sz="3200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Google Sans"/>
              </a:rPr>
              <a:t>.”</a:t>
            </a:r>
            <a:endParaRPr lang="en-US" sz="6400" dirty="0"/>
          </a:p>
          <a:p>
            <a:endParaRPr lang="en-US" sz="1800" dirty="0"/>
          </a:p>
          <a:p>
            <a:r>
              <a:rPr lang="en-US" sz="1400" dirty="0"/>
              <a:t>-- Anfinsen's dogma, 1973. DOI: 10.1126/science.181.4096.223 </a:t>
            </a:r>
          </a:p>
        </p:txBody>
      </p:sp>
      <p:pic>
        <p:nvPicPr>
          <p:cNvPr id="14338" name="Picture 2" descr="Image">
            <a:extLst>
              <a:ext uri="{FF2B5EF4-FFF2-40B4-BE49-F238E27FC236}">
                <a16:creationId xmlns:a16="http://schemas.microsoft.com/office/drawing/2014/main" id="{5357BF99-73A2-A659-5EDC-CF45610BF8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7462" y="946150"/>
            <a:ext cx="4330700" cy="496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4FF1017-D56E-97A6-6DD2-19B7F138BCCD}"/>
              </a:ext>
            </a:extLst>
          </p:cNvPr>
          <p:cNvSpPr txBox="1">
            <a:spLocks/>
          </p:cNvSpPr>
          <p:nvPr/>
        </p:nvSpPr>
        <p:spPr>
          <a:xfrm>
            <a:off x="834678" y="517525"/>
            <a:ext cx="5009861" cy="85725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b="0" i="0" dirty="0">
                <a:solidFill>
                  <a:srgbClr val="040C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Current protein folding assumes 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Anfinsen's dogma</a:t>
            </a:r>
          </a:p>
          <a:p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62484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FF1017-D56E-97A6-6DD2-19B7F138BCCD}"/>
              </a:ext>
            </a:extLst>
          </p:cNvPr>
          <p:cNvSpPr txBox="1">
            <a:spLocks/>
          </p:cNvSpPr>
          <p:nvPr/>
        </p:nvSpPr>
        <p:spPr>
          <a:xfrm>
            <a:off x="834678" y="2909225"/>
            <a:ext cx="5009861" cy="1039551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b="0" i="0" dirty="0">
                <a:solidFill>
                  <a:srgbClr val="040C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Current protein folding works on a static basis</a:t>
            </a:r>
            <a:r>
              <a:rPr lang="en-US" sz="3600" b="0" i="0" dirty="0">
                <a:solidFill>
                  <a:srgbClr val="040C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BCB1E46E-261B-F55D-C47C-CEC75ED763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8650" y="1701800"/>
            <a:ext cx="4064000" cy="345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60981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FF1017-D56E-97A6-6DD2-19B7F138BCCD}"/>
              </a:ext>
            </a:extLst>
          </p:cNvPr>
          <p:cNvSpPr txBox="1">
            <a:spLocks/>
          </p:cNvSpPr>
          <p:nvPr/>
        </p:nvSpPr>
        <p:spPr>
          <a:xfrm>
            <a:off x="1086139" y="3000375"/>
            <a:ext cx="5009861" cy="85725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6400" b="0" i="0" dirty="0">
                <a:solidFill>
                  <a:srgbClr val="040C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Conclusions</a:t>
            </a:r>
            <a:endParaRPr lang="en-US" sz="6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2041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holding a rabbit&#10;&#10;Description automatically generated">
            <a:extLst>
              <a:ext uri="{FF2B5EF4-FFF2-40B4-BE49-F238E27FC236}">
                <a16:creationId xmlns:a16="http://schemas.microsoft.com/office/drawing/2014/main" id="{D56EA291-A1CA-CB53-F1BB-C539E3792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552450"/>
            <a:ext cx="7670800" cy="575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7174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FF1017-D56E-97A6-6DD2-19B7F138BCCD}"/>
              </a:ext>
            </a:extLst>
          </p:cNvPr>
          <p:cNvSpPr txBox="1">
            <a:spLocks/>
          </p:cNvSpPr>
          <p:nvPr/>
        </p:nvSpPr>
        <p:spPr>
          <a:xfrm>
            <a:off x="617507" y="565785"/>
            <a:ext cx="6480521" cy="85725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400" dirty="0">
                <a:latin typeface="Arial" panose="020B0604020202020204" pitchFamily="34" charset="0"/>
                <a:cs typeface="Arial" panose="020B0604020202020204" pitchFamily="34" charset="0"/>
              </a:rPr>
              <a:t>Paradigm shift </a:t>
            </a:r>
          </a:p>
          <a:p>
            <a:endParaRPr lang="en-US" sz="6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71378FA1-9B1B-C0ED-9FA6-74DD9D8BADD1}"/>
              </a:ext>
            </a:extLst>
          </p:cNvPr>
          <p:cNvSpPr txBox="1">
            <a:spLocks/>
          </p:cNvSpPr>
          <p:nvPr/>
        </p:nvSpPr>
        <p:spPr>
          <a:xfrm>
            <a:off x="617508" y="2661285"/>
            <a:ext cx="6480521" cy="85725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FAB1B1-73D6-F8FE-BFCD-0189116BB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07" y="2278838"/>
            <a:ext cx="6031374" cy="3307321"/>
          </a:xfrm>
          <a:prstGeom prst="rect">
            <a:avLst/>
          </a:prstGeom>
        </p:spPr>
      </p:pic>
      <p:pic>
        <p:nvPicPr>
          <p:cNvPr id="19458" name="Picture 2" descr="Image">
            <a:extLst>
              <a:ext uri="{FF2B5EF4-FFF2-40B4-BE49-F238E27FC236}">
                <a16:creationId xmlns:a16="http://schemas.microsoft.com/office/drawing/2014/main" id="{CB11504A-3631-E4C8-FF26-16A59A45C0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4" r="16339" b="20101"/>
          <a:stretch/>
        </p:blipFill>
        <p:spPr bwMode="auto">
          <a:xfrm>
            <a:off x="7199453" y="2636567"/>
            <a:ext cx="4583575" cy="2642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40725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FF1017-D56E-97A6-6DD2-19B7F138BCCD}"/>
              </a:ext>
            </a:extLst>
          </p:cNvPr>
          <p:cNvSpPr txBox="1">
            <a:spLocks/>
          </p:cNvSpPr>
          <p:nvPr/>
        </p:nvSpPr>
        <p:spPr>
          <a:xfrm>
            <a:off x="1342854" y="2313413"/>
            <a:ext cx="4753146" cy="223117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It won’t reduce drug costs in the short-term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71378FA1-9B1B-C0ED-9FA6-74DD9D8BADD1}"/>
              </a:ext>
            </a:extLst>
          </p:cNvPr>
          <p:cNvSpPr txBox="1">
            <a:spLocks/>
          </p:cNvSpPr>
          <p:nvPr/>
        </p:nvSpPr>
        <p:spPr>
          <a:xfrm>
            <a:off x="617508" y="2661285"/>
            <a:ext cx="6480521" cy="85725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E35A1B-6FE7-4B14-187C-2CC7A2B404C5}"/>
              </a:ext>
            </a:extLst>
          </p:cNvPr>
          <p:cNvSpPr txBox="1"/>
          <p:nvPr/>
        </p:nvSpPr>
        <p:spPr>
          <a:xfrm>
            <a:off x="7098030" y="1497330"/>
            <a:ext cx="3523722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~$1-2 billion</a:t>
            </a:r>
          </a:p>
          <a:p>
            <a:r>
              <a:rPr lang="en-US" sz="1400" dirty="0"/>
              <a:t>… to discover </a:t>
            </a:r>
            <a:r>
              <a:rPr lang="en-US" sz="1400" i="1" dirty="0"/>
              <a:t>one </a:t>
            </a:r>
            <a:r>
              <a:rPr lang="en-US" sz="1400" dirty="0"/>
              <a:t>new drug</a:t>
            </a:r>
            <a:r>
              <a:rPr lang="en-US" sz="1400" baseline="30000" dirty="0"/>
              <a:t>1</a:t>
            </a:r>
            <a:endParaRPr lang="en-US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2014E7-92D7-0E10-FAF4-33D849D9E857}"/>
              </a:ext>
            </a:extLst>
          </p:cNvPr>
          <p:cNvSpPr txBox="1"/>
          <p:nvPr/>
        </p:nvSpPr>
        <p:spPr>
          <a:xfrm>
            <a:off x="7098030" y="2850475"/>
            <a:ext cx="314541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~$7 million</a:t>
            </a:r>
          </a:p>
          <a:p>
            <a:r>
              <a:rPr lang="en-US" sz="1400" dirty="0"/>
              <a:t>… for preclinical costs</a:t>
            </a:r>
            <a:r>
              <a:rPr lang="en-US" sz="1400" baseline="30000" dirty="0"/>
              <a:t>2</a:t>
            </a:r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37A9FA-3254-5DC5-0E0A-27BBCAF2D064}"/>
              </a:ext>
            </a:extLst>
          </p:cNvPr>
          <p:cNvSpPr txBox="1"/>
          <p:nvPr/>
        </p:nvSpPr>
        <p:spPr>
          <a:xfrm>
            <a:off x="7098029" y="4230945"/>
            <a:ext cx="2291012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~0.35%</a:t>
            </a:r>
          </a:p>
          <a:p>
            <a:r>
              <a:rPr lang="en-US" sz="1400" dirty="0"/>
              <a:t>… of the costs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6D9944-4A58-800F-C801-073947EDB0DF}"/>
              </a:ext>
            </a:extLst>
          </p:cNvPr>
          <p:cNvSpPr txBox="1"/>
          <p:nvPr/>
        </p:nvSpPr>
        <p:spPr>
          <a:xfrm>
            <a:off x="4846124" y="6343745"/>
            <a:ext cx="73458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1. </a:t>
            </a:r>
            <a:r>
              <a:rPr lang="en-US" sz="1400" dirty="0">
                <a:hlinkClick r:id="rId2"/>
              </a:rPr>
              <a:t>https://www.cbo.gov/publication/57126</a:t>
            </a:r>
            <a:r>
              <a:rPr lang="en-US" sz="1400" dirty="0"/>
              <a:t>, 2. </a:t>
            </a:r>
            <a:r>
              <a:rPr lang="en-US" sz="1400" dirty="0">
                <a:hlinkClick r:id="rId3"/>
              </a:rPr>
              <a:t>https://www.knowledgeportalia.org/costs-r-d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471457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FF1017-D56E-97A6-6DD2-19B7F138BCCD}"/>
              </a:ext>
            </a:extLst>
          </p:cNvPr>
          <p:cNvSpPr txBox="1">
            <a:spLocks/>
          </p:cNvSpPr>
          <p:nvPr/>
        </p:nvSpPr>
        <p:spPr>
          <a:xfrm>
            <a:off x="1043946" y="1692170"/>
            <a:ext cx="3387333" cy="347365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Ever so slightly closer to simulating, a whole cell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71378FA1-9B1B-C0ED-9FA6-74DD9D8BADD1}"/>
              </a:ext>
            </a:extLst>
          </p:cNvPr>
          <p:cNvSpPr txBox="1">
            <a:spLocks/>
          </p:cNvSpPr>
          <p:nvPr/>
        </p:nvSpPr>
        <p:spPr>
          <a:xfrm>
            <a:off x="617508" y="2661285"/>
            <a:ext cx="6480521" cy="85725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434" name="Picture 2" descr="Frontiers | Molecular dynamics simulation of an entire cell">
            <a:extLst>
              <a:ext uri="{FF2B5EF4-FFF2-40B4-BE49-F238E27FC236}">
                <a16:creationId xmlns:a16="http://schemas.microsoft.com/office/drawing/2014/main" id="{750C3BB1-2673-5EA2-4103-FEAD210D76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9967" y="1504709"/>
            <a:ext cx="6314525" cy="3848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24288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111379-CA41-9F76-06B6-CFDF397A32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8029" y="4239624"/>
            <a:ext cx="3556000" cy="2247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13E537A-2406-E505-3EC4-15420ED6E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955" y="370476"/>
            <a:ext cx="5591537" cy="403207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5F172C6-ECC2-B3CB-D3F1-781CF6CF8D1E}"/>
              </a:ext>
            </a:extLst>
          </p:cNvPr>
          <p:cNvSpPr txBox="1"/>
          <p:nvPr/>
        </p:nvSpPr>
        <p:spPr>
          <a:xfrm>
            <a:off x="393539" y="1049692"/>
            <a:ext cx="53475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https://</a:t>
            </a:r>
            <a:r>
              <a:rPr lang="en-US" dirty="0" err="1"/>
              <a:t>biopython.org</a:t>
            </a:r>
            <a:r>
              <a:rPr lang="en-US" dirty="0"/>
              <a:t>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https://github.com/nglviewer/nglview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https://www.rdkit.org/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6"/>
              </a:rPr>
              <a:t>https://github.com/google-deepmind/alphafold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2C992D-1D3B-9F13-282C-9BA0ABE18BDC}"/>
              </a:ext>
            </a:extLst>
          </p:cNvPr>
          <p:cNvSpPr txBox="1"/>
          <p:nvPr/>
        </p:nvSpPr>
        <p:spPr>
          <a:xfrm>
            <a:off x="393539" y="464917"/>
            <a:ext cx="3588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Tools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7143EA-57F8-1F8A-76B9-3F64BB8A391A}"/>
              </a:ext>
            </a:extLst>
          </p:cNvPr>
          <p:cNvSpPr txBox="1"/>
          <p:nvPr/>
        </p:nvSpPr>
        <p:spPr>
          <a:xfrm>
            <a:off x="393539" y="2521058"/>
            <a:ext cx="3588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Resources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420ED6-61CA-5080-55EF-B4C04AADEBF0}"/>
              </a:ext>
            </a:extLst>
          </p:cNvPr>
          <p:cNvSpPr txBox="1"/>
          <p:nvPr/>
        </p:nvSpPr>
        <p:spPr>
          <a:xfrm>
            <a:off x="393539" y="3105833"/>
            <a:ext cx="609985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hlinkClick r:id="rId7"/>
              </a:rPr>
              <a:t>https://www.nature.com/scitable</a:t>
            </a:r>
            <a:r>
              <a:rPr lang="en-US" sz="1800" dirty="0"/>
              <a:t> - basic information</a:t>
            </a:r>
            <a:endParaRPr lang="en-US" dirty="0">
              <a:hlinkClick r:id="rId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8"/>
              </a:rPr>
              <a:t>https://www.biorxiv.org/</a:t>
            </a:r>
            <a:r>
              <a:rPr lang="en-US" dirty="0"/>
              <a:t> — primary papers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9"/>
              </a:rPr>
              <a:t>https://string-db.org/</a:t>
            </a:r>
            <a:r>
              <a:rPr lang="en-US" dirty="0"/>
              <a:t> — interactions 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10"/>
              </a:rPr>
              <a:t>https://www.rcsb.org/</a:t>
            </a:r>
            <a:r>
              <a:rPr lang="en-US" dirty="0"/>
              <a:t> — protein 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11"/>
              </a:rPr>
              <a:t>https://alphafoldserver.com/</a:t>
            </a:r>
            <a:r>
              <a:rPr lang="en-US" dirty="0"/>
              <a:t>  — </a:t>
            </a:r>
            <a:r>
              <a:rPr lang="en-US" dirty="0" err="1"/>
              <a:t>AlphaFold</a:t>
            </a:r>
            <a:r>
              <a:rPr lang="en-US" dirty="0"/>
              <a:t> 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12"/>
              </a:rPr>
              <a:t>https://pubchem.ncbi.nlm.nih.gov/</a:t>
            </a:r>
            <a:r>
              <a:rPr lang="en-US" dirty="0"/>
              <a:t> —DB of bioactive molecules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13"/>
              </a:rPr>
              <a:t>https://go.drugbank.com/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14"/>
              </a:rPr>
              <a:t>https://www.science.org/content/blog-post/alphafold-3-debuts</a:t>
            </a:r>
            <a:r>
              <a:rPr lang="en-US" dirty="0"/>
              <a:t> — Derek Lowe’s blog is really approachable</a:t>
            </a:r>
          </a:p>
        </p:txBody>
      </p:sp>
    </p:spTree>
    <p:extLst>
      <p:ext uri="{BB962C8B-B14F-4D97-AF65-F5344CB8AC3E}">
        <p14:creationId xmlns:p14="http://schemas.microsoft.com/office/powerpoint/2010/main" val="22673003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3D33BE2-4B6A-108E-33EC-F708E91374C2}"/>
              </a:ext>
            </a:extLst>
          </p:cNvPr>
          <p:cNvGrpSpPr/>
          <p:nvPr/>
        </p:nvGrpSpPr>
        <p:grpSpPr>
          <a:xfrm>
            <a:off x="3926976" y="2536448"/>
            <a:ext cx="4338047" cy="1785104"/>
            <a:chOff x="3926976" y="2489620"/>
            <a:chExt cx="4338047" cy="1785104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EE6B5C7-4DDE-651E-2FDA-B8FE0819F4A0}"/>
                </a:ext>
              </a:extLst>
            </p:cNvPr>
            <p:cNvSpPr txBox="1"/>
            <p:nvPr/>
          </p:nvSpPr>
          <p:spPr>
            <a:xfrm>
              <a:off x="4734890" y="2489620"/>
              <a:ext cx="272222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/>
                <a:t>Thank you!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6BB89BA-CB4C-5521-A50E-AF58F715482B}"/>
                </a:ext>
              </a:extLst>
            </p:cNvPr>
            <p:cNvSpPr txBox="1"/>
            <p:nvPr/>
          </p:nvSpPr>
          <p:spPr>
            <a:xfrm>
              <a:off x="3926976" y="3197506"/>
              <a:ext cx="4338047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400" dirty="0"/>
                <a:t>Questions?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66159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BD2C7DC-9622-7E59-ADF4-CE27083F08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6711" y="312516"/>
            <a:ext cx="6426304" cy="6232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D32E045-1EAB-EFA2-11AC-1EA9D9002353}"/>
              </a:ext>
            </a:extLst>
          </p:cNvPr>
          <p:cNvSpPr txBox="1"/>
          <p:nvPr/>
        </p:nvSpPr>
        <p:spPr>
          <a:xfrm>
            <a:off x="3820798" y="6481822"/>
            <a:ext cx="83712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0" dirty="0">
                <a:solidFill>
                  <a:srgbClr val="54585A"/>
                </a:solidFill>
                <a:effectLst/>
                <a:latin typeface="Titillium Web" panose="020F0502020204030204" pitchFamily="34" charset="0"/>
              </a:rPr>
              <a:t>Simone Heber, https://</a:t>
            </a:r>
            <a:r>
              <a:rPr lang="en-GB" sz="1200" b="0" dirty="0" err="1">
                <a:solidFill>
                  <a:srgbClr val="54585A"/>
                </a:solidFill>
                <a:effectLst/>
                <a:latin typeface="Titillium Web" panose="020F0502020204030204" pitchFamily="34" charset="0"/>
              </a:rPr>
              <a:t>www.scienceinschool.org</a:t>
            </a:r>
            <a:r>
              <a:rPr lang="en-GB" sz="1200" b="0" dirty="0">
                <a:solidFill>
                  <a:srgbClr val="54585A"/>
                </a:solidFill>
                <a:effectLst/>
                <a:latin typeface="Titillium Web" panose="020F0502020204030204" pitchFamily="34" charset="0"/>
              </a:rPr>
              <a:t>/article/2021/gaming-cutting-edge-biology-ai-and-protein-folding-problem/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02738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6376024-CBED-7180-1CDB-F7C1F8C1B1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79668"/>
            <a:ext cx="9144000" cy="1698665"/>
          </a:xfrm>
        </p:spPr>
        <p:txBody>
          <a:bodyPr>
            <a:noAutofit/>
          </a:bodyPr>
          <a:lstStyle/>
          <a:p>
            <a:pPr algn="l"/>
            <a:r>
              <a:rPr lang="en-US" sz="4800" dirty="0"/>
              <a:t>Why are proteins important for drug discovery?</a:t>
            </a:r>
          </a:p>
        </p:txBody>
      </p:sp>
    </p:spTree>
    <p:extLst>
      <p:ext uri="{BB962C8B-B14F-4D97-AF65-F5344CB8AC3E}">
        <p14:creationId xmlns:p14="http://schemas.microsoft.com/office/powerpoint/2010/main" val="2000453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>
            <a:extLst>
              <a:ext uri="{FF2B5EF4-FFF2-40B4-BE49-F238E27FC236}">
                <a16:creationId xmlns:a16="http://schemas.microsoft.com/office/drawing/2014/main" id="{18426997-8B37-2875-8DA0-3CF14931F5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312" y="830499"/>
            <a:ext cx="6934575" cy="5737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1789FF-C9D1-3256-23E8-B7287087C086}"/>
              </a:ext>
            </a:extLst>
          </p:cNvPr>
          <p:cNvSpPr txBox="1"/>
          <p:nvPr/>
        </p:nvSpPr>
        <p:spPr>
          <a:xfrm>
            <a:off x="3567954" y="6414471"/>
            <a:ext cx="891988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A comprehensive map of molecular drug targets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https://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www.ncbi.nlm.nih.gov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pmc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/articles/PMC6314433/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DA69A4-5F6C-62BF-26AD-9D03A35149D7}"/>
              </a:ext>
            </a:extLst>
          </p:cNvPr>
          <p:cNvSpPr txBox="1"/>
          <p:nvPr/>
        </p:nvSpPr>
        <p:spPr>
          <a:xfrm>
            <a:off x="1113866" y="1771580"/>
            <a:ext cx="2454088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6400" dirty="0">
                <a:effectLst/>
              </a:rPr>
              <a:t>1,727</a:t>
            </a:r>
          </a:p>
          <a:p>
            <a:r>
              <a:rPr lang="en-GB" sz="1200" dirty="0">
                <a:effectLst/>
              </a:rPr>
              <a:t>licensed drugs (BNF, 2024)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E4C9FB-C7D5-A825-778B-20FF2F630CA6}"/>
              </a:ext>
            </a:extLst>
          </p:cNvPr>
          <p:cNvSpPr txBox="1"/>
          <p:nvPr/>
        </p:nvSpPr>
        <p:spPr>
          <a:xfrm>
            <a:off x="1113866" y="3400181"/>
            <a:ext cx="2454088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6400" dirty="0">
                <a:effectLst/>
              </a:rPr>
              <a:t>88%</a:t>
            </a:r>
          </a:p>
          <a:p>
            <a:r>
              <a:rPr lang="en-GB" sz="1200" dirty="0">
                <a:effectLst/>
              </a:rPr>
              <a:t>Target proteins</a:t>
            </a:r>
          </a:p>
        </p:txBody>
      </p:sp>
    </p:spTree>
    <p:extLst>
      <p:ext uri="{BB962C8B-B14F-4D97-AF65-F5344CB8AC3E}">
        <p14:creationId xmlns:p14="http://schemas.microsoft.com/office/powerpoint/2010/main" val="12576827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B753310-3D3A-7D7C-44F5-D4C47238D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selling medications (volume)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C6C6AF-3ED2-8E47-42F6-590714B37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Proton Pump Inhibitors (PPIs) — Omeprazole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Statins, HMG-CoA reductase — Simvastatin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NSAIDs, COX-dependent inhibition — Paracetamol</a:t>
            </a:r>
          </a:p>
        </p:txBody>
      </p:sp>
    </p:spTree>
    <p:extLst>
      <p:ext uri="{BB962C8B-B14F-4D97-AF65-F5344CB8AC3E}">
        <p14:creationId xmlns:p14="http://schemas.microsoft.com/office/powerpoint/2010/main" val="764412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B88D50D4-C133-90ED-840B-D1A7D528D487}"/>
              </a:ext>
            </a:extLst>
          </p:cNvPr>
          <p:cNvSpPr txBox="1">
            <a:spLocks/>
          </p:cNvSpPr>
          <p:nvPr/>
        </p:nvSpPr>
        <p:spPr>
          <a:xfrm>
            <a:off x="1524000" y="2645167"/>
            <a:ext cx="9144000" cy="156766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How do proteins (that we want to drug) work?</a:t>
            </a:r>
          </a:p>
        </p:txBody>
      </p:sp>
    </p:spTree>
    <p:extLst>
      <p:ext uri="{BB962C8B-B14F-4D97-AF65-F5344CB8AC3E}">
        <p14:creationId xmlns:p14="http://schemas.microsoft.com/office/powerpoint/2010/main" val="614069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A schematic diagram shows a cross section of four plasma membrane proteins performing different functions. The four proteins include a transporter, a receptor, an enzyme, and an anchor.">
            <a:extLst>
              <a:ext uri="{FF2B5EF4-FFF2-40B4-BE49-F238E27FC236}">
                <a16:creationId xmlns:a16="http://schemas.microsoft.com/office/drawing/2014/main" id="{A6C53A01-541F-4A10-2CA3-CDE8CC3E3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575"/>
          <a:stretch/>
        </p:blipFill>
        <p:spPr bwMode="auto">
          <a:xfrm>
            <a:off x="6419044" y="1791201"/>
            <a:ext cx="5076023" cy="2484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62BBA0-E6B8-B666-754C-1CFF961FF53C}"/>
              </a:ext>
            </a:extLst>
          </p:cNvPr>
          <p:cNvSpPr txBox="1"/>
          <p:nvPr/>
        </p:nvSpPr>
        <p:spPr>
          <a:xfrm>
            <a:off x="3616218" y="6125867"/>
            <a:ext cx="49595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www.nature.com</a:t>
            </a:r>
            <a:r>
              <a:rPr lang="en-US" sz="1200" dirty="0"/>
              <a:t>/</a:t>
            </a:r>
            <a:r>
              <a:rPr lang="en-US" sz="1200" dirty="0" err="1"/>
              <a:t>scitable</a:t>
            </a:r>
            <a:r>
              <a:rPr lang="en-US" sz="1200" dirty="0"/>
              <a:t>/</a:t>
            </a:r>
            <a:r>
              <a:rPr lang="en-US" sz="1200" dirty="0" err="1"/>
              <a:t>topicpage</a:t>
            </a:r>
            <a:r>
              <a:rPr lang="en-US" sz="1200" dirty="0"/>
              <a:t>/cell-membranes-14052567/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3FFDE5D-1524-41BD-5F52-A053C62F02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933" y="455134"/>
            <a:ext cx="4950023" cy="5156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978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 enzyme">
            <a:extLst>
              <a:ext uri="{FF2B5EF4-FFF2-40B4-BE49-F238E27FC236}">
                <a16:creationId xmlns:a16="http://schemas.microsoft.com/office/drawing/2014/main" id="{7150ED90-CF50-9A3D-8666-2553DDA4FB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22"/>
          <a:stretch/>
        </p:blipFill>
        <p:spPr bwMode="auto">
          <a:xfrm>
            <a:off x="2028934" y="1778454"/>
            <a:ext cx="8134133" cy="3301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0FA0847-D454-3BC4-2A30-6BEBC571EB49}"/>
              </a:ext>
            </a:extLst>
          </p:cNvPr>
          <p:cNvSpPr txBox="1"/>
          <p:nvPr/>
        </p:nvSpPr>
        <p:spPr>
          <a:xfrm>
            <a:off x="3236507" y="5978148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https://</a:t>
            </a:r>
            <a:r>
              <a:rPr lang="en-US" sz="1400" dirty="0" err="1"/>
              <a:t>www.genome.gov</a:t>
            </a:r>
            <a:r>
              <a:rPr lang="en-US" sz="1400" dirty="0"/>
              <a:t>/genetics-glossary/Enzyme</a:t>
            </a:r>
          </a:p>
        </p:txBody>
      </p:sp>
    </p:spTree>
    <p:extLst>
      <p:ext uri="{BB962C8B-B14F-4D97-AF65-F5344CB8AC3E}">
        <p14:creationId xmlns:p14="http://schemas.microsoft.com/office/powerpoint/2010/main" val="1477831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36113</TotalTime>
  <Words>766</Words>
  <Application>Microsoft Macintosh PowerPoint</Application>
  <PresentationFormat>Widescreen</PresentationFormat>
  <Paragraphs>100</Paragraphs>
  <Slides>24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Aptos</vt:lpstr>
      <vt:lpstr>Arial</vt:lpstr>
      <vt:lpstr>Google Sans</vt:lpstr>
      <vt:lpstr>roboto</vt:lpstr>
      <vt:lpstr>roboto</vt:lpstr>
      <vt:lpstr>Roboto Slab</vt:lpstr>
      <vt:lpstr>system-ui</vt:lpstr>
      <vt:lpstr>Titillium Web</vt:lpstr>
      <vt:lpstr>Office Theme</vt:lpstr>
      <vt:lpstr>Protein folding and what it means for drug discovery</vt:lpstr>
      <vt:lpstr>PowerPoint Presentation</vt:lpstr>
      <vt:lpstr>PowerPoint Presentation</vt:lpstr>
      <vt:lpstr>Why are proteins important for drug discovery?</vt:lpstr>
      <vt:lpstr>PowerPoint Presentation</vt:lpstr>
      <vt:lpstr>Top selling medications (volume)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Emlyn Clay</dc:creator>
  <cp:lastModifiedBy>Emlyn Clay</cp:lastModifiedBy>
  <cp:revision>46</cp:revision>
  <dcterms:created xsi:type="dcterms:W3CDTF">2024-05-06T21:16:42Z</dcterms:created>
  <dcterms:modified xsi:type="dcterms:W3CDTF">2024-06-23T09:25:27Z</dcterms:modified>
</cp:coreProperties>
</file>

<file path=docProps/thumbnail.jpeg>
</file>